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77" r:id="rId2"/>
    <p:sldId id="257" r:id="rId3"/>
    <p:sldId id="381" r:id="rId4"/>
    <p:sldId id="382" r:id="rId5"/>
    <p:sldId id="258" r:id="rId6"/>
    <p:sldId id="259" r:id="rId7"/>
    <p:sldId id="379" r:id="rId8"/>
    <p:sldId id="268" r:id="rId9"/>
    <p:sldId id="265" r:id="rId10"/>
    <p:sldId id="270" r:id="rId11"/>
    <p:sldId id="271" r:id="rId12"/>
    <p:sldId id="276" r:id="rId13"/>
    <p:sldId id="277" r:id="rId14"/>
    <p:sldId id="383" r:id="rId15"/>
    <p:sldId id="384" r:id="rId16"/>
    <p:sldId id="278" r:id="rId17"/>
    <p:sldId id="279" r:id="rId18"/>
    <p:sldId id="295" r:id="rId19"/>
    <p:sldId id="282" r:id="rId20"/>
    <p:sldId id="297" r:id="rId21"/>
    <p:sldId id="301" r:id="rId22"/>
    <p:sldId id="298" r:id="rId23"/>
    <p:sldId id="283" r:id="rId24"/>
    <p:sldId id="303" r:id="rId25"/>
    <p:sldId id="323" r:id="rId26"/>
    <p:sldId id="324" r:id="rId27"/>
    <p:sldId id="325" r:id="rId28"/>
    <p:sldId id="309" r:id="rId29"/>
    <p:sldId id="310" r:id="rId30"/>
    <p:sldId id="306" r:id="rId31"/>
    <p:sldId id="286" r:id="rId32"/>
    <p:sldId id="285" r:id="rId33"/>
    <p:sldId id="317" r:id="rId34"/>
    <p:sldId id="287" r:id="rId35"/>
    <p:sldId id="385" r:id="rId36"/>
    <p:sldId id="308" r:id="rId37"/>
    <p:sldId id="313" r:id="rId38"/>
    <p:sldId id="314" r:id="rId39"/>
    <p:sldId id="316" r:id="rId40"/>
    <p:sldId id="318" r:id="rId41"/>
    <p:sldId id="311" r:id="rId42"/>
    <p:sldId id="386" r:id="rId43"/>
    <p:sldId id="326" r:id="rId44"/>
    <p:sldId id="321" r:id="rId45"/>
    <p:sldId id="267" r:id="rId46"/>
    <p:sldId id="38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381"/>
          </p14:sldIdLst>
        </p14:section>
        <p14:section name="I.1. Graph structure and definitions" id="{DFC02C10-EECE-4377-9A08-41661A4A644C}">
          <p14:sldIdLst>
            <p14:sldId id="382"/>
            <p14:sldId id="258"/>
            <p14:sldId id="259"/>
            <p14:sldId id="379"/>
            <p14:sldId id="268"/>
            <p14:sldId id="265"/>
            <p14:sldId id="270"/>
            <p14:sldId id="271"/>
          </p14:sldIdLst>
        </p14:section>
        <p14:section name="I.2. Graph matrices: adjacency" id="{BB430AE1-B2C3-44E5-B727-F635FEB88BF0}">
          <p14:sldIdLst>
            <p14:sldId id="276"/>
            <p14:sldId id="277"/>
            <p14:sldId id="383"/>
            <p14:sldId id="384"/>
            <p14:sldId id="278"/>
          </p14:sldIdLst>
        </p14:section>
        <p14:section name="I.3. Graph matrices: degree" id="{1B1541F2-6EE5-4CC8-9EFE-9578AE5FDA0C}">
          <p14:sldIdLst>
            <p14:sldId id="279"/>
            <p14:sldId id="295"/>
            <p14:sldId id="282"/>
            <p14:sldId id="297"/>
            <p14:sldId id="301"/>
            <p14:sldId id="298"/>
          </p14:sldIdLst>
        </p14:section>
        <p14:section name="I.4. Laplacian matrices" id="{4056AE36-F037-458F-95AA-5FB6DD4F143D}">
          <p14:sldIdLst>
            <p14:sldId id="283"/>
            <p14:sldId id="303"/>
            <p14:sldId id="323"/>
            <p14:sldId id="324"/>
            <p14:sldId id="325"/>
          </p14:sldIdLst>
        </p14:section>
        <p14:section name="I.5. Edges features and distances" id="{5590877A-BE3D-452C-9E3A-4D45C2381017}">
          <p14:sldIdLst>
            <p14:sldId id="309"/>
            <p14:sldId id="310"/>
            <p14:sldId id="306"/>
            <p14:sldId id="286"/>
            <p14:sldId id="285"/>
          </p14:sldIdLst>
        </p14:section>
        <p14:section name="I.6 A few practical illustrative examples" id="{095ED593-3273-4A77-B3C4-D737E96EC3A4}">
          <p14:sldIdLst>
            <p14:sldId id="317"/>
            <p14:sldId id="287"/>
            <p14:sldId id="385"/>
            <p14:sldId id="308"/>
            <p14:sldId id="313"/>
            <p14:sldId id="314"/>
            <p14:sldId id="316"/>
            <p14:sldId id="318"/>
            <p14:sldId id="311"/>
            <p14:sldId id="386"/>
          </p14:sldIdLst>
        </p14:section>
        <p14:section name="Conclusion" id="{F32771D1-00C9-468B-921F-57B3DD4A3A9C}">
          <p14:sldIdLst>
            <p14:sldId id="326"/>
            <p14:sldId id="321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Practice" id="{9E54F48B-1555-4FA4-A641-E3A3A687247F}">
          <p14:sldIdLst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6CC3522-B8F9-4A4F-A9AC-0770DDE61438}"/>
    <pc:docChg chg="custSel mod modSld modMainMaster">
      <pc:chgData name="Matthieu De Mari" userId="dfb708c9-d8dc-439f-9a3b-c772bf4a311c" providerId="ADAL" clId="{66CC3522-B8F9-4A4F-A9AC-0770DDE61438}" dt="2022-10-19T06:35:10.109" v="100" actId="20577"/>
      <pc:docMkLst>
        <pc:docMk/>
      </pc:docMkLst>
      <pc:sldChg chg="addSp delSp modSp mod">
        <pc:chgData name="Matthieu De Mari" userId="dfb708c9-d8dc-439f-9a3b-c772bf4a311c" providerId="ADAL" clId="{66CC3522-B8F9-4A4F-A9AC-0770DDE61438}" dt="2022-10-19T06:20:25.145" v="73" actId="113"/>
        <pc:sldMkLst>
          <pc:docMk/>
          <pc:sldMk cId="2540454605" sldId="309"/>
        </pc:sldMkLst>
        <pc:spChg chg="mod">
          <ac:chgData name="Matthieu De Mari" userId="dfb708c9-d8dc-439f-9a3b-c772bf4a311c" providerId="ADAL" clId="{66CC3522-B8F9-4A4F-A9AC-0770DDE61438}" dt="2022-10-19T06:20:25.145" v="73" actId="113"/>
          <ac:spMkLst>
            <pc:docMk/>
            <pc:sldMk cId="2540454605" sldId="309"/>
            <ac:spMk id="3" creationId="{D7BBFC96-8EDF-4CAF-A691-21FBC6CC2151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0" creationId="{F4BB3F45-F7F0-4EBF-ABCC-4778DBED7931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1" creationId="{997D52F4-FF7E-4513-99B8-E738DBE2D567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2" creationId="{902E1E9B-6783-40F1-8CD1-94C27878A4C5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3" creationId="{58FC51C8-946F-4DCF-BC67-FF7151778A68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4" creationId="{17578CB8-B84A-4BDD-A2A1-9359E3BD7E23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19" creationId="{90BE3BE0-8923-7D91-11C1-A7275A85AE60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0" creationId="{AD8BACED-77EA-5705-DAEE-AD36ADFA0330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1" creationId="{800DAB69-EAE2-3656-E16C-3657BBA621A2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2" creationId="{D66C713D-F4FD-7991-124C-A9E2A042C558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3" creationId="{393B142D-4354-AD9B-5CC6-8C3E305E469A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0" creationId="{16C8CF09-501F-47BA-D678-6B1A8FB3DFDF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1" creationId="{DF90E6EF-CD93-A716-8A44-B2CB360A6D78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2" creationId="{54EFE524-2BF2-9AC1-44CE-1D1B69A74881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3" creationId="{310262B8-F393-DE0B-DB1F-BF28373B2728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4" creationId="{91283B8B-2F97-7FE1-382F-A0A3C4011633}"/>
          </ac:spMkLst>
        </pc:spChg>
        <pc:picChg chg="add del mod">
          <ac:chgData name="Matthieu De Mari" userId="dfb708c9-d8dc-439f-9a3b-c772bf4a311c" providerId="ADAL" clId="{66CC3522-B8F9-4A4F-A9AC-0770DDE61438}" dt="2022-10-19T06:19:29.070" v="56" actId="478"/>
          <ac:picMkLst>
            <pc:docMk/>
            <pc:sldMk cId="2540454605" sldId="309"/>
            <ac:picMk id="24" creationId="{8F88CC7D-A24C-6103-C60F-04DA315F0E02}"/>
          </ac:picMkLst>
        </pc:pic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4" creationId="{2D408F55-1309-4E67-32BD-341C202E8D7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5" creationId="{A5C7435C-6C25-48FF-BCB3-55AB87280D23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6" creationId="{8DA163B3-5BFB-4A78-B8AE-662FB45CAA5C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7" creationId="{A02AE184-CF2A-427F-B560-733408AF527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8" creationId="{93405179-06FC-418C-8F1F-D6FA5E9CF1A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9" creationId="{A1F02C74-8202-490E-B268-FEF7F4BF469F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5" creationId="{4CFE726C-FE83-6062-237E-7730F6296398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6" creationId="{220B7E3A-E406-0359-EE77-5B71665217C1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7" creationId="{CDB1727A-1670-3DD1-E0D0-8EB44DC89D79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8" creationId="{3AC5B55E-70CF-EAF7-B94D-30F5087DB4A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5" creationId="{243A718C-3E92-6DAD-4754-3B733CB9940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6" creationId="{68FC335B-F675-125B-5CA6-D2717CD7849D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7" creationId="{7AEC6B33-CC80-6BAD-D368-61FF4B4C24D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8" creationId="{7430FE57-8578-57E6-A62E-111299FCD89F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9" creationId="{3CA93346-EF21-FC85-9DF6-E8D6B706310E}"/>
          </ac:cxnSpMkLst>
        </pc:cxnChg>
      </pc:sldChg>
      <pc:sldChg chg="modSp mod">
        <pc:chgData name="Matthieu De Mari" userId="dfb708c9-d8dc-439f-9a3b-c772bf4a311c" providerId="ADAL" clId="{66CC3522-B8F9-4A4F-A9AC-0770DDE61438}" dt="2022-10-19T06:22:30.602" v="91" actId="113"/>
        <pc:sldMkLst>
          <pc:docMk/>
          <pc:sldMk cId="1502045037" sldId="310"/>
        </pc:sldMkLst>
        <pc:spChg chg="mod">
          <ac:chgData name="Matthieu De Mari" userId="dfb708c9-d8dc-439f-9a3b-c772bf4a311c" providerId="ADAL" clId="{66CC3522-B8F9-4A4F-A9AC-0770DDE61438}" dt="2022-10-19T06:22:30.602" v="91" actId="113"/>
          <ac:spMkLst>
            <pc:docMk/>
            <pc:sldMk cId="1502045037" sldId="310"/>
            <ac:spMk id="3" creationId="{9B78ED80-1ADC-4561-8CD7-4C71744DBE60}"/>
          </ac:spMkLst>
        </pc:spChg>
      </pc:sldChg>
      <pc:sldChg chg="modSp mod">
        <pc:chgData name="Matthieu De Mari" userId="dfb708c9-d8dc-439f-9a3b-c772bf4a311c" providerId="ADAL" clId="{66CC3522-B8F9-4A4F-A9AC-0770DDE61438}" dt="2022-10-19T06:35:10.109" v="100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6CC3522-B8F9-4A4F-A9AC-0770DDE61438}" dt="2022-10-19T06:35:10.109" v="100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66CC3522-B8F9-4A4F-A9AC-0770DDE61438}" dt="2022-10-19T06:17:29.391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66CC3522-B8F9-4A4F-A9AC-0770DDE61438}" dt="2022-10-19T06:17:29.391" v="0" actId="33475"/>
          <ac:spMkLst>
            <pc:docMk/>
            <pc:sldMasterMk cId="2168708284" sldId="2147483648"/>
            <ac:spMk id="9" creationId="{AFC158A5-66FD-5C93-31D0-4ECD5B90133B}"/>
          </ac:spMkLst>
        </pc:spChg>
        <pc:spChg chg="add">
          <ac:chgData name="Matthieu De Mari" userId="dfb708c9-d8dc-439f-9a3b-c772bf4a311c" providerId="ADAL" clId="{66CC3522-B8F9-4A4F-A9AC-0770DDE61438}" dt="2022-10-19T06:17:29.391" v="0" actId="33475"/>
          <ac:spMkLst>
            <pc:docMk/>
            <pc:sldMasterMk cId="2168708284" sldId="2147483648"/>
            <ac:spMk id="10" creationId="{6B30CAD6-AAC0-C6BF-B2B2-81732BDDCB73}"/>
          </ac:spMkLst>
        </pc:spChg>
      </pc:sldMasterChg>
    </pc:docChg>
  </pc:docChgLst>
  <pc:docChgLst>
    <pc:chgData name="Matthieu De Mari" userId="dfb708c9-d8dc-439f-9a3b-c772bf4a311c" providerId="ADAL" clId="{3F35DC4E-3D4C-4DC2-9785-3E7FC85FE537}"/>
    <pc:docChg chg="modSld">
      <pc:chgData name="Matthieu De Mari" userId="dfb708c9-d8dc-439f-9a3b-c772bf4a311c" providerId="ADAL" clId="{3F35DC4E-3D4C-4DC2-9785-3E7FC85FE537}" dt="2023-02-26T10:33:03.689" v="5" actId="20577"/>
      <pc:docMkLst>
        <pc:docMk/>
      </pc:docMkLst>
      <pc:sldChg chg="modSp mod">
        <pc:chgData name="Matthieu De Mari" userId="dfb708c9-d8dc-439f-9a3b-c772bf4a311c" providerId="ADAL" clId="{3F35DC4E-3D4C-4DC2-9785-3E7FC85FE537}" dt="2023-02-26T10:33:03.689" v="5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3F35DC4E-3D4C-4DC2-9785-3E7FC85FE537}" dt="2023-02-26T10:33:03.689" v="5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3F35DC4E-3D4C-4DC2-9785-3E7FC85FE537}" dt="2023-02-26T10:33:01.350" v="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3F35DC4E-3D4C-4DC2-9785-3E7FC85FE537}" dt="2023-02-26T10:33:01.350" v="2" actId="20577"/>
          <ac:spMkLst>
            <pc:docMk/>
            <pc:sldMk cId="1040156172" sldId="377"/>
            <ac:spMk id="2" creationId="{080CEB46-CC16-4D19-8C2C-AEE9471D81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58FA-0053-4997-8BFA-C0E1E532A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9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158A5-66FD-5C93-31D0-4ECD5B90133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0CAD6-AAC0-C6BF-B2B2-81732BDDCB7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7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0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phics.channelnewsasia.com/covid-19/coronavirus-singapore-clusters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olmathgames.com/0-mini-metro-london" TargetMode="External"/><Relationship Id="rId2" Type="http://schemas.openxmlformats.org/officeDocument/2006/relationships/hyperlink" Target="https://medium.com/basecs/a-gentle-introduction-to-graph-theory-77969829ead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W9-S1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(directed graph): </a:t>
                </a: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directed</a:t>
                </a:r>
                <a:r>
                  <a:rPr lang="en-US" dirty="0"/>
                  <a:t>, if the undirected property does not hold.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endParaRPr lang="en-US" dirty="0"/>
              </a:p>
              <a:p>
                <a:r>
                  <a:rPr lang="en-US" dirty="0"/>
                  <a:t>Our example is a directed graph, and our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1721" t="-1902" r="-21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 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examples of a directed graph is… </a:t>
                </a:r>
                <a:r>
                  <a:rPr lang="en-US" b="1" dirty="0"/>
                  <a:t>Twitter/Instagram!</a:t>
                </a:r>
              </a:p>
              <a:p>
                <a:r>
                  <a:rPr lang="en-US" dirty="0"/>
                  <a:t>As before,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consists of a Twitter user, and its features are user data.</a:t>
                </a:r>
              </a:p>
              <a:p>
                <a:endParaRPr lang="en-US" dirty="0"/>
              </a:p>
              <a:p>
                <a:r>
                  <a:rPr lang="en-US" dirty="0"/>
                  <a:t>On Twitter, the </a:t>
                </a:r>
                <a:r>
                  <a:rPr lang="en-US" b="1" dirty="0"/>
                  <a:t>undirected</a:t>
                </a:r>
                <a:r>
                  <a:rPr lang="en-US" dirty="0"/>
                  <a:t> </a:t>
                </a:r>
                <a:r>
                  <a:rPr lang="en-US" b="1" dirty="0"/>
                  <a:t>property</a:t>
                </a:r>
                <a:r>
                  <a:rPr lang="en-US" dirty="0"/>
                  <a:t> does not hold: you can follow people, but they do not have to follow you back.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1809" t="-1983" r="-1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/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Résultat de recherche d'images pour &quot;twitter logo&quot;">
            <a:extLst>
              <a:ext uri="{FF2B5EF4-FFF2-40B4-BE49-F238E27FC236}">
                <a16:creationId xmlns:a16="http://schemas.microsoft.com/office/drawing/2014/main" id="{9CE0B386-8D59-44A9-953C-E1154C4E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148" y="220760"/>
            <a:ext cx="1722356" cy="14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8F073B-CEFB-4B90-90F8-7194C28C9D6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9142545" y="4440081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8311FC-C2FE-4ACF-A8F4-4E7A28B64BE6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10684152" y="4760121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/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/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/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7E55B99-8E25-4505-A9DA-3F8BA8CD8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2" y="112618"/>
            <a:ext cx="1617134" cy="16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/>
              <a:lstStyle/>
              <a:p>
                <a:r>
                  <a:rPr lang="en-US" b="1" dirty="0"/>
                  <a:t>Definition (adjacency matrix): </a:t>
                </a: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square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6D2BDA-BCC7-46B0-A633-53A624DF01C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9D0BE8-9AFA-4614-BBEA-C530F65CA940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59B246-9F07-44BE-A3A7-C050EA5839F0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7AC7CE32-9FFA-4634-896B-9FD3BD7AA39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5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(Hermitian matrix):</a:t>
                </a:r>
              </a:p>
              <a:p>
                <a:pPr marL="0" indent="0">
                  <a:buNone/>
                </a:pPr>
                <a:r>
                  <a:rPr lang="en-GB" dirty="0"/>
                  <a:t>A real-valued matrix A is </a:t>
                </a:r>
                <a:r>
                  <a:rPr lang="en-GB" b="1" dirty="0"/>
                  <a:t>Hermitian</a:t>
                </a:r>
                <a:r>
                  <a:rPr lang="en-GB" dirty="0"/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(a.k.a. symmetric matrix)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Theorem (Spectral Theorem):</a:t>
                </a:r>
              </a:p>
              <a:p>
                <a:pPr marL="0" indent="0">
                  <a:buNone/>
                </a:pPr>
                <a:r>
                  <a:rPr lang="en-GB" dirty="0"/>
                  <a:t>A Hermitian matrix is </a:t>
                </a:r>
                <a:r>
                  <a:rPr lang="en-GB" b="1" dirty="0"/>
                  <a:t>unitarily</a:t>
                </a:r>
                <a:r>
                  <a:rPr lang="en-GB" dirty="0"/>
                  <a:t> </a:t>
                </a:r>
                <a:r>
                  <a:rPr lang="en-GB" b="1" dirty="0"/>
                  <a:t>diagonalizable</a:t>
                </a:r>
                <a:r>
                  <a:rPr lang="en-GB" dirty="0"/>
                  <a:t> (i.e. it admits a basis of orthonormal vectors) with </a:t>
                </a:r>
                <a:r>
                  <a:rPr lang="en-GB" b="1" dirty="0"/>
                  <a:t>real</a:t>
                </a:r>
                <a:r>
                  <a:rPr lang="en-GB" dirty="0"/>
                  <a:t> </a:t>
                </a:r>
                <a:r>
                  <a:rPr lang="en-GB" b="1" dirty="0"/>
                  <a:t>eigenvalues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07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00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G is not necessarily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3"/>
                <a:stretch>
                  <a:fillRect l="-2118" t="-1968" r="-3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6C87E1-4DE6-406B-B15A-F14E6BCFD8AB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4A33A5-DCFF-42B4-B54C-0C40F45CC48F}"/>
              </a:ext>
            </a:extLst>
          </p:cNvPr>
          <p:cNvCxnSpPr>
            <a:cxnSpLocks/>
            <a:stCxn id="26" idx="7"/>
            <a:endCxn id="25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53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matrix): </a:t>
                </a:r>
                <a:r>
                  <a:rPr lang="en-US" dirty="0"/>
                  <a:t>The</a:t>
                </a:r>
                <a:r>
                  <a:rPr lang="en-US" b="1" dirty="0"/>
                  <a:t> 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connected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practice, 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the </a:t>
                </a:r>
                <a:r>
                  <a:rPr lang="en-US" b="1" dirty="0"/>
                  <a:t>degree</a:t>
                </a:r>
                <a:r>
                  <a:rPr lang="en-US" dirty="0"/>
                  <a:t> of the node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 the Facebook example,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simply the number of friends of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  <a:blipFill>
                <a:blip r:embed="rId2"/>
                <a:stretch>
                  <a:fillRect l="-2471" t="-2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140AD8-1E25-4137-AFD6-B6570F22D4FD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2AECAC-B409-4135-ADC2-420DCB704CC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05A674-9BD0-4405-92A3-67F761B86361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768A5-21FF-43F3-B8F6-6FC2F1194E75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3475A8-76F7-4613-A304-BEDFF1C8BA9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19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matrix): </a:t>
                </a:r>
                <a:r>
                  <a:rPr lang="en-US" dirty="0"/>
                  <a:t>The</a:t>
                </a:r>
                <a:r>
                  <a:rPr lang="en-US" b="1" dirty="0"/>
                  <a:t> 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684244-80A7-475D-8FAB-19390B59C5F4}"/>
              </a:ext>
            </a:extLst>
          </p:cNvPr>
          <p:cNvCxnSpPr>
            <a:cxnSpLocks/>
            <a:stCxn id="13" idx="7"/>
            <a:endCxn id="12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83EC59-DEEE-4E54-B229-5F21A16754A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F75D0-EF30-45E8-B1B8-6ADDF8AD9154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A02AA-7EE7-474B-B860-818105CC80FF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E73050-1B4F-494E-A550-2D24C71C48A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4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dirty="0"/>
              </a:p>
              <a:p>
                <a:r>
                  <a:rPr lang="en-US" b="1" dirty="0"/>
                  <a:t>Definition (in-degree of a node): </a:t>
                </a:r>
                <a:r>
                  <a:rPr lang="en-US" dirty="0"/>
                  <a:t>The</a:t>
                </a:r>
                <a:r>
                  <a:rPr lang="en-US" b="1" dirty="0"/>
                  <a:t> in-degree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incoming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in-degree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3.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9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define</a:t>
            </a:r>
            <a:r>
              <a:rPr lang="en-US" dirty="0"/>
              <a:t> a graph object </a:t>
            </a:r>
            <a:r>
              <a:rPr lang="en-US" b="1" dirty="0"/>
              <a:t>mathematically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problems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more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and </a:t>
            </a:r>
            <a:r>
              <a:rPr lang="en-GB" b="1" dirty="0"/>
              <a:t>approaches</a:t>
            </a:r>
            <a:r>
              <a:rPr lang="en-GB" dirty="0"/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b="1" dirty="0"/>
              </a:p>
              <a:p>
                <a:r>
                  <a:rPr lang="en-US" b="1" dirty="0"/>
                  <a:t>Definition (out-degree of a node): </a:t>
                </a:r>
                <a:r>
                  <a:rPr lang="en-US" dirty="0"/>
                  <a:t>The</a:t>
                </a:r>
                <a:r>
                  <a:rPr lang="en-US" b="1" dirty="0"/>
                  <a:t> out-degree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outgoing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out-degree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282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r>
                  <a:rPr lang="en-US" dirty="0"/>
                  <a:t>In our Twitter example,</a:t>
                </a:r>
              </a:p>
              <a:p>
                <a:pPr lvl="1"/>
                <a:r>
                  <a:rPr lang="en-US" dirty="0"/>
                  <a:t>the in-degree is the number of accounts following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the out-degree the number of accounts that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follows. </a:t>
                </a:r>
                <a:endParaRPr lang="en-US" b="1" dirty="0"/>
              </a:p>
              <a:p>
                <a:r>
                  <a:rPr lang="en-US" b="1" dirty="0"/>
                  <a:t>Definition (degree of a node): </a:t>
                </a:r>
                <a:r>
                  <a:rPr lang="en-US" dirty="0"/>
                  <a:t>The </a:t>
                </a:r>
                <a:r>
                  <a:rPr lang="en-US" b="1" dirty="0"/>
                  <a:t>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an </a:t>
                </a:r>
                <a:r>
                  <a:rPr lang="en-US" u="sng" dirty="0"/>
                  <a:t>directed</a:t>
                </a:r>
                <a:r>
                  <a:rPr lang="en-US" dirty="0"/>
                  <a:t> graph G, is the sum of its in- and out-degrees.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56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of a graph): </a:t>
                </a:r>
                <a:r>
                  <a:rPr lang="en-US" dirty="0"/>
                  <a:t>The</a:t>
                </a:r>
                <a:r>
                  <a:rPr lang="en-US" b="1" dirty="0"/>
                  <a:t> degree of a </a:t>
                </a:r>
                <a:r>
                  <a:rPr lang="en-US" b="1" dirty="0" err="1"/>
                  <a:t>graph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is the sum of all nodes degrees.</a:t>
                </a:r>
              </a:p>
              <a:p>
                <a:r>
                  <a:rPr lang="en-US" dirty="0"/>
                  <a:t>Undirected: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2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matrix (undirected graphs)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Definition (Laplacian matrix):</a:t>
                </a:r>
                <a:br>
                  <a:rPr lang="en-US" dirty="0"/>
                </a:br>
                <a:r>
                  <a:rPr lang="en-US" dirty="0"/>
                  <a:t>The Laplacian matrix of a graph is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(Following our previous notation, we have D denoting the degree matrix of the graph, and A its adjacency matrix)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Laplacian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has very interesting properties:</a:t>
                </a:r>
              </a:p>
              <a:p>
                <a:pPr lvl="1"/>
                <a:r>
                  <a:rPr lang="en-US" dirty="0"/>
                  <a:t>Some of these I will list as challenges in the next slide (only for the braves, who feel like practicing!)</a:t>
                </a:r>
              </a:p>
              <a:p>
                <a:pPr lvl="1"/>
                <a:r>
                  <a:rPr lang="en-US" dirty="0"/>
                  <a:t>Some others properties, we will discuss in the next lectures.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29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#1 (easy):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</a:t>
                </a:r>
                <a:r>
                  <a:rPr lang="en-US" b="1" dirty="0"/>
                  <a:t>every row sum </a:t>
                </a:r>
                <a:r>
                  <a:rPr lang="en-US" dirty="0"/>
                  <a:t>and </a:t>
                </a:r>
                <a:r>
                  <a:rPr lang="en-US" b="1" dirty="0"/>
                  <a:t>column sum </a:t>
                </a:r>
                <a:r>
                  <a:rPr lang="en-US" dirty="0"/>
                  <a:t>of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 is </a:t>
                </a:r>
                <a:r>
                  <a:rPr lang="en-US" b="1" dirty="0"/>
                  <a:t>zero</a:t>
                </a:r>
                <a:r>
                  <a:rPr lang="en-US" dirty="0"/>
                  <a:t>.</a:t>
                </a: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85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#2 (medium):</a:t>
                </a:r>
              </a:p>
              <a:p>
                <a:pPr marL="0" indent="0">
                  <a:buNone/>
                </a:pPr>
                <a:r>
                  <a:rPr lang="en-US" dirty="0"/>
                  <a:t>Prove that the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of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symmetric</a:t>
                </a:r>
                <a:r>
                  <a:rPr lang="en-US" dirty="0"/>
                  <a:t> and </a:t>
                </a:r>
                <a:r>
                  <a:rPr lang="en-US" b="1" dirty="0"/>
                  <a:t>positive semidefinite </a:t>
                </a:r>
                <a:r>
                  <a:rPr lang="en-US" dirty="0"/>
                  <a:t>(i.e. all its eigenvalues are positive)</a:t>
                </a:r>
                <a:r>
                  <a:rPr lang="en-US" b="1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3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#3 (good luck!):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the </a:t>
                </a:r>
                <a:r>
                  <a:rPr lang="en-US" b="1" dirty="0"/>
                  <a:t>number of connected </a:t>
                </a:r>
                <a:r>
                  <a:rPr lang="en-US" b="1" u="sng" dirty="0"/>
                  <a:t>components</a:t>
                </a:r>
                <a:r>
                  <a:rPr lang="en-US" dirty="0"/>
                  <a:t> in the graph is the </a:t>
                </a:r>
                <a:r>
                  <a:rPr lang="en-US" b="1" dirty="0"/>
                  <a:t>dimension of the </a:t>
                </a:r>
                <a:r>
                  <a:rPr lang="en-US" b="1" dirty="0" err="1"/>
                  <a:t>nullspace</a:t>
                </a:r>
                <a:r>
                  <a:rPr lang="en-US" b="1" dirty="0"/>
                  <a:t> of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/>
                  <a:t>, and the </a:t>
                </a:r>
                <a:r>
                  <a:rPr lang="en-US" b="1" dirty="0"/>
                  <a:t>algebraic multiplicity of its 0 eigenvalue</a:t>
                </a:r>
                <a:r>
                  <a:rPr lang="en-US" dirty="0"/>
                  <a:t>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b="1" dirty="0"/>
                  <a:t>Definition (component of a graph): </a:t>
                </a:r>
                <a:r>
                  <a:rPr lang="en-US" dirty="0"/>
                  <a:t>a </a:t>
                </a:r>
                <a:r>
                  <a:rPr lang="en-US" b="1" dirty="0"/>
                  <a:t>component</a:t>
                </a:r>
                <a:r>
                  <a:rPr lang="en-US" dirty="0"/>
                  <a:t> is a set of nodes in the graph (also called a subgraph), in which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All nodes in the subgraph are connected to each other.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None of the nodes in the subgraph are connected to any of the nodes in the </a:t>
                </a:r>
                <a:r>
                  <a:rPr lang="en-US" dirty="0" err="1"/>
                  <a:t>supergraph</a:t>
                </a:r>
                <a:r>
                  <a:rPr lang="en-US" dirty="0"/>
                  <a:t> (i.e. the other nodes in the graph, which are not part of the subgraph).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  <a:blipFill>
                <a:blip r:embed="rId2"/>
                <a:stretch>
                  <a:fillRect l="-1217" t="-1822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898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66004F-6357-49A9-8922-8CA14A89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36" y="1499332"/>
            <a:ext cx="6030302" cy="52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ED8709-0F45-4477-A418-A2941FB7FFAB}"/>
              </a:ext>
            </a:extLst>
          </p:cNvPr>
          <p:cNvSpPr/>
          <p:nvPr/>
        </p:nvSpPr>
        <p:spPr>
          <a:xfrm>
            <a:off x="5361354" y="1305169"/>
            <a:ext cx="1688123" cy="1711569"/>
          </a:xfrm>
          <a:custGeom>
            <a:avLst/>
            <a:gdLst>
              <a:gd name="connsiteX0" fmla="*/ 148493 w 1688123"/>
              <a:gd name="connsiteY0" fmla="*/ 179754 h 1711569"/>
              <a:gd name="connsiteX1" fmla="*/ 0 w 1688123"/>
              <a:gd name="connsiteY1" fmla="*/ 914400 h 1711569"/>
              <a:gd name="connsiteX2" fmla="*/ 484554 w 1688123"/>
              <a:gd name="connsiteY2" fmla="*/ 1711569 h 1711569"/>
              <a:gd name="connsiteX3" fmla="*/ 1547446 w 1688123"/>
              <a:gd name="connsiteY3" fmla="*/ 1609969 h 1711569"/>
              <a:gd name="connsiteX4" fmla="*/ 1688123 w 1688123"/>
              <a:gd name="connsiteY4" fmla="*/ 945662 h 1711569"/>
              <a:gd name="connsiteX5" fmla="*/ 1524000 w 1688123"/>
              <a:gd name="connsiteY5" fmla="*/ 132862 h 1711569"/>
              <a:gd name="connsiteX6" fmla="*/ 695569 w 1688123"/>
              <a:gd name="connsiteY6" fmla="*/ 0 h 1711569"/>
              <a:gd name="connsiteX7" fmla="*/ 148493 w 1688123"/>
              <a:gd name="connsiteY7" fmla="*/ 179754 h 171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8123" h="1711569">
                <a:moveTo>
                  <a:pt x="148493" y="179754"/>
                </a:moveTo>
                <a:lnTo>
                  <a:pt x="0" y="914400"/>
                </a:lnTo>
                <a:lnTo>
                  <a:pt x="484554" y="1711569"/>
                </a:lnTo>
                <a:lnTo>
                  <a:pt x="1547446" y="1609969"/>
                </a:lnTo>
                <a:lnTo>
                  <a:pt x="1688123" y="945662"/>
                </a:lnTo>
                <a:lnTo>
                  <a:pt x="1524000" y="132862"/>
                </a:lnTo>
                <a:lnTo>
                  <a:pt x="695569" y="0"/>
                </a:lnTo>
                <a:lnTo>
                  <a:pt x="148493" y="179754"/>
                </a:lnTo>
                <a:close/>
              </a:path>
            </a:pathLst>
          </a:cu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B2738D-64E2-40DC-926D-86ECBD65BD36}"/>
              </a:ext>
            </a:extLst>
          </p:cNvPr>
          <p:cNvSpPr/>
          <p:nvPr/>
        </p:nvSpPr>
        <p:spPr>
          <a:xfrm>
            <a:off x="5384800" y="1375508"/>
            <a:ext cx="6525847" cy="3954584"/>
          </a:xfrm>
          <a:custGeom>
            <a:avLst/>
            <a:gdLst>
              <a:gd name="connsiteX0" fmla="*/ 132862 w 6525847"/>
              <a:gd name="connsiteY0" fmla="*/ 1852246 h 3954584"/>
              <a:gd name="connsiteX1" fmla="*/ 1516185 w 6525847"/>
              <a:gd name="connsiteY1" fmla="*/ 1789723 h 3954584"/>
              <a:gd name="connsiteX2" fmla="*/ 1946031 w 6525847"/>
              <a:gd name="connsiteY2" fmla="*/ 1273907 h 3954584"/>
              <a:gd name="connsiteX3" fmla="*/ 1938216 w 6525847"/>
              <a:gd name="connsiteY3" fmla="*/ 406400 h 3954584"/>
              <a:gd name="connsiteX4" fmla="*/ 2962031 w 6525847"/>
              <a:gd name="connsiteY4" fmla="*/ 0 h 3954584"/>
              <a:gd name="connsiteX5" fmla="*/ 5666154 w 6525847"/>
              <a:gd name="connsiteY5" fmla="*/ 93784 h 3954584"/>
              <a:gd name="connsiteX6" fmla="*/ 6525847 w 6525847"/>
              <a:gd name="connsiteY6" fmla="*/ 1211384 h 3954584"/>
              <a:gd name="connsiteX7" fmla="*/ 5439508 w 6525847"/>
              <a:gd name="connsiteY7" fmla="*/ 3829538 h 3954584"/>
              <a:gd name="connsiteX8" fmla="*/ 4446954 w 6525847"/>
              <a:gd name="connsiteY8" fmla="*/ 3954584 h 3954584"/>
              <a:gd name="connsiteX9" fmla="*/ 2602523 w 6525847"/>
              <a:gd name="connsiteY9" fmla="*/ 2157046 h 3954584"/>
              <a:gd name="connsiteX10" fmla="*/ 2203939 w 6525847"/>
              <a:gd name="connsiteY10" fmla="*/ 3790461 h 3954584"/>
              <a:gd name="connsiteX11" fmla="*/ 0 w 6525847"/>
              <a:gd name="connsiteY11" fmla="*/ 3852984 h 3954584"/>
              <a:gd name="connsiteX12" fmla="*/ 132862 w 6525847"/>
              <a:gd name="connsiteY12" fmla="*/ 1852246 h 395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25847" h="3954584">
                <a:moveTo>
                  <a:pt x="132862" y="1852246"/>
                </a:moveTo>
                <a:lnTo>
                  <a:pt x="1516185" y="1789723"/>
                </a:lnTo>
                <a:lnTo>
                  <a:pt x="1946031" y="1273907"/>
                </a:lnTo>
                <a:lnTo>
                  <a:pt x="1938216" y="406400"/>
                </a:lnTo>
                <a:lnTo>
                  <a:pt x="2962031" y="0"/>
                </a:lnTo>
                <a:lnTo>
                  <a:pt x="5666154" y="93784"/>
                </a:lnTo>
                <a:lnTo>
                  <a:pt x="6525847" y="1211384"/>
                </a:lnTo>
                <a:lnTo>
                  <a:pt x="5439508" y="3829538"/>
                </a:lnTo>
                <a:lnTo>
                  <a:pt x="4446954" y="3954584"/>
                </a:lnTo>
                <a:lnTo>
                  <a:pt x="2602523" y="2157046"/>
                </a:lnTo>
                <a:lnTo>
                  <a:pt x="2203939" y="3790461"/>
                </a:lnTo>
                <a:lnTo>
                  <a:pt x="0" y="3852984"/>
                </a:lnTo>
                <a:lnTo>
                  <a:pt x="132862" y="1852246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790D4B-DDCD-465F-8BC0-E3BC62D5FBEA}"/>
              </a:ext>
            </a:extLst>
          </p:cNvPr>
          <p:cNvSpPr/>
          <p:nvPr/>
        </p:nvSpPr>
        <p:spPr>
          <a:xfrm>
            <a:off x="5494216" y="4665785"/>
            <a:ext cx="5931877" cy="2102338"/>
          </a:xfrm>
          <a:custGeom>
            <a:avLst/>
            <a:gdLst>
              <a:gd name="connsiteX0" fmla="*/ 7815 w 5931877"/>
              <a:gd name="connsiteY0" fmla="*/ 1281723 h 2102338"/>
              <a:gd name="connsiteX1" fmla="*/ 0 w 5931877"/>
              <a:gd name="connsiteY1" fmla="*/ 2102338 h 2102338"/>
              <a:gd name="connsiteX2" fmla="*/ 5931877 w 5931877"/>
              <a:gd name="connsiteY2" fmla="*/ 2055446 h 2102338"/>
              <a:gd name="connsiteX3" fmla="*/ 5291015 w 5931877"/>
              <a:gd name="connsiteY3" fmla="*/ 812800 h 2102338"/>
              <a:gd name="connsiteX4" fmla="*/ 3438769 w 5931877"/>
              <a:gd name="connsiteY4" fmla="*/ 937846 h 2102338"/>
              <a:gd name="connsiteX5" fmla="*/ 3321538 w 5931877"/>
              <a:gd name="connsiteY5" fmla="*/ 0 h 2102338"/>
              <a:gd name="connsiteX6" fmla="*/ 2719754 w 5931877"/>
              <a:gd name="connsiteY6" fmla="*/ 7815 h 2102338"/>
              <a:gd name="connsiteX7" fmla="*/ 1664677 w 5931877"/>
              <a:gd name="connsiteY7" fmla="*/ 1117600 h 2102338"/>
              <a:gd name="connsiteX8" fmla="*/ 7815 w 5931877"/>
              <a:gd name="connsiteY8" fmla="*/ 1281723 h 21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1877" h="2102338">
                <a:moveTo>
                  <a:pt x="7815" y="1281723"/>
                </a:moveTo>
                <a:lnTo>
                  <a:pt x="0" y="2102338"/>
                </a:lnTo>
                <a:lnTo>
                  <a:pt x="5931877" y="2055446"/>
                </a:lnTo>
                <a:lnTo>
                  <a:pt x="5291015" y="812800"/>
                </a:lnTo>
                <a:lnTo>
                  <a:pt x="3438769" y="937846"/>
                </a:lnTo>
                <a:lnTo>
                  <a:pt x="3321538" y="0"/>
                </a:lnTo>
                <a:lnTo>
                  <a:pt x="2719754" y="7815"/>
                </a:lnTo>
                <a:lnTo>
                  <a:pt x="1664677" y="1117600"/>
                </a:lnTo>
                <a:lnTo>
                  <a:pt x="7815" y="1281723"/>
                </a:lnTo>
                <a:close/>
              </a:path>
            </a:pathLst>
          </a:custGeom>
          <a:noFill/>
          <a:ln w="762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85F84-F78D-441E-AC17-CE06A1DBEFF9}"/>
              </a:ext>
            </a:extLst>
          </p:cNvPr>
          <p:cNvSpPr txBox="1"/>
          <p:nvPr/>
        </p:nvSpPr>
        <p:spPr>
          <a:xfrm>
            <a:off x="562710" y="3016737"/>
            <a:ext cx="4259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graph, in our example on the right, has three components, in </a:t>
            </a:r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7030A0"/>
                </a:solidFill>
              </a:rPr>
              <a:t>purple</a:t>
            </a:r>
            <a:r>
              <a:rPr lang="en-US" sz="2800" dirty="0"/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0628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DBE4-DCFD-4CFD-9C58-BD9F57AA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67201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reachability</a:t>
                </a:r>
                <a:r>
                  <a:rPr lang="en-US" b="1" dirty="0"/>
                  <a:t>): </a:t>
                </a:r>
                <a:r>
                  <a:rPr lang="en-US" dirty="0"/>
                  <a:t>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reachable</a:t>
                </a:r>
                <a:r>
                  <a:rPr lang="en-US" dirty="0"/>
                  <a:t>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if and only if </a:t>
                </a:r>
                <a:r>
                  <a:rPr lang="en-US" b="1" dirty="0"/>
                  <a:t>there exists a sequence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is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The converse is not true.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672016" cy="4351338"/>
              </a:xfrm>
              <a:blipFill>
                <a:blip r:embed="rId2"/>
                <a:stretch>
                  <a:fillRect l="-2258" t="-2801" r="-35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3A718C-3E92-6DAD-4754-3B733CB99408}"/>
              </a:ext>
            </a:extLst>
          </p:cNvPr>
          <p:cNvCxnSpPr>
            <a:cxnSpLocks/>
            <a:stCxn id="34" idx="7"/>
            <a:endCxn id="3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FC335B-F675-125B-5CA6-D2717CD7849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EC6B33-CC80-6BAD-D368-61FF4B4C24D8}"/>
              </a:ext>
            </a:extLst>
          </p:cNvPr>
          <p:cNvCxnSpPr>
            <a:cxnSpLocks/>
            <a:stCxn id="32" idx="7"/>
            <a:endCxn id="3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30FE57-8578-57E6-A62E-111299FCD89F}"/>
              </a:ext>
            </a:extLst>
          </p:cNvPr>
          <p:cNvCxnSpPr>
            <a:cxnSpLocks/>
            <a:stCxn id="31" idx="6"/>
            <a:endCxn id="3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A93346-EF21-FC85-9DF6-E8D6B706310E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454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529498" cy="4923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b="1" dirty="0"/>
                  <a:t>): </a:t>
                </a:r>
                <a:r>
                  <a:rPr lang="en-US" dirty="0"/>
                  <a:t>Consider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length of the smallest sequence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t</a:t>
                </a:r>
                <a:r>
                  <a:rPr lang="en-US" b="0" dirty="0"/>
                  <a:t>he hop-distance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529498" cy="4923967"/>
              </a:xfrm>
              <a:blipFill>
                <a:blip r:embed="rId2"/>
                <a:stretch>
                  <a:fillRect l="-2315" t="-2723" r="-1544" b="-21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1BB675-DA10-4516-BDB3-DE7E3210578E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BE951F-15CE-45A8-8CBC-25D26CD2378A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BCBE77-079D-4C23-BBDF-258527B4EBC8}"/>
              </a:ext>
            </a:extLst>
          </p:cNvPr>
          <p:cNvCxnSpPr>
            <a:cxnSpLocks/>
            <a:stCxn id="22" idx="7"/>
            <a:endCxn id="2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4A6C82-980C-4396-97FB-F4637BC1F21E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583158-18D4-4E67-9BF3-A4E9E9CE0B42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4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Typical problems in Graph Theory</a:t>
            </a:r>
          </a:p>
          <a:p>
            <a:r>
              <a:rPr lang="en-US" dirty="0"/>
              <a:t>A few practical applications for graph theory (social networks, neural networks, transport networks, etc.)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D7000-FA60-48E2-A051-6C805D632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7" t="50997" r="41624" b="40481"/>
          <a:stretch/>
        </p:blipFill>
        <p:spPr>
          <a:xfrm>
            <a:off x="132240" y="2045357"/>
            <a:ext cx="11927520" cy="1230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F113BF-8E0E-427A-A618-B0870C1A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38" t="20923" r="18141" b="66359"/>
          <a:stretch/>
        </p:blipFill>
        <p:spPr>
          <a:xfrm>
            <a:off x="215253" y="3704227"/>
            <a:ext cx="11901850" cy="18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48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Note: </a:t>
                </a:r>
                <a:r>
                  <a:rPr lang="en-US" dirty="0"/>
                  <a:t>in directed graphs,</a:t>
                </a:r>
              </a:p>
              <a:p>
                <a:r>
                  <a:rPr lang="en-US" dirty="0"/>
                  <a:t>We must to take into account the direction of the edges!</a:t>
                </a:r>
              </a:p>
              <a:p>
                <a:r>
                  <a:rPr lang="en-US" dirty="0"/>
                  <a:t>Reachability might exist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but not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not necessarily the same as the 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28A659-4B97-416B-B027-EC0158F8DD97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CC75AD-6163-4341-AFB1-15A2DEA0D7F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C84BB-D8C2-4D48-8C7A-02791C7D8B1B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61B2B-676C-4943-977C-261DC8D7DE4C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616B5E-BD10-45B9-B312-AD31C76426B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41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DC49-579F-4C6D-AB92-61DF694C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have seen earlier that: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defining a class for the edge.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Open question: </a:t>
                </a:r>
                <a:r>
                  <a:rPr lang="en-US" dirty="0"/>
                  <a:t>Could you think of possible edge attributes for our Facebook/Twitter/Instagram examples?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  <a:blipFill>
                <a:blip r:embed="rId3"/>
                <a:stretch>
                  <a:fillRect l="-2011" t="-1963" r="-2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51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79D2-3AFE-4E8C-9D39-8E945DA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illustrative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B25812-DA26-4F49-A1A2-73E3A2EC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top of the examples we have seen so far (mostly social networks, such as Facebook, Twitter, LinkedIn,…)</a:t>
            </a:r>
          </a:p>
          <a:p>
            <a:endParaRPr lang="en-US" dirty="0"/>
          </a:p>
          <a:p>
            <a:r>
              <a:rPr lang="en-US" dirty="0"/>
              <a:t>Here are a few examples of graphs and some interesting underlying problems, which could be investigated.</a:t>
            </a:r>
          </a:p>
        </p:txBody>
      </p:sp>
    </p:spTree>
    <p:extLst>
      <p:ext uri="{BB962C8B-B14F-4D97-AF65-F5344CB8AC3E}">
        <p14:creationId xmlns:p14="http://schemas.microsoft.com/office/powerpoint/2010/main" val="502641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5651C4-A653-4B04-97F1-1B605DAC400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03548-79CC-4AE3-B91B-408FEE3B5D94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7829632" y="2232564"/>
            <a:ext cx="224897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2620B-29E0-473B-AA41-A82259105D30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5055B-D877-44DD-86C4-7EC429C25D58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889653-E76E-4D61-939D-BCDBD178001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6F0728-493C-4E96-B32D-0AAF106B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using edge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6642-D60E-4EFB-BAA6-85EE2FAC3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4540"/>
          </a:xfrm>
        </p:spPr>
        <p:txBody>
          <a:bodyPr>
            <a:normAutofit/>
          </a:bodyPr>
          <a:lstStyle/>
          <a:p>
            <a:r>
              <a:rPr lang="en-US" dirty="0"/>
              <a:t>It is very common for the edge features to carry an information related to the distance between the nodes connected by this edge.</a:t>
            </a:r>
          </a:p>
          <a:p>
            <a:r>
              <a:rPr lang="en-US" dirty="0"/>
              <a:t>This information can be used to define a distance metric between two nodes.</a:t>
            </a:r>
          </a:p>
          <a:p>
            <a:r>
              <a:rPr lang="en-US" dirty="0"/>
              <a:t>Typical problem: define the shortest path/distance between two places.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/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Paris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London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Singapore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Darwin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1h20m</a:t>
                </a: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16h20m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12h35m</a:t>
                </a: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9h55m</a:t>
                </a: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13h00m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8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3565-B14E-4D25-A278-17E17CAD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salesman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Consider a </a:t>
                </a:r>
                <a:r>
                  <a:rPr lang="en-US" b="1" dirty="0"/>
                  <a:t>fully</a:t>
                </a:r>
                <a:r>
                  <a:rPr lang="en-US" dirty="0"/>
                  <a:t> </a:t>
                </a:r>
                <a:r>
                  <a:rPr lang="en-US" b="1" dirty="0"/>
                  <a:t>connected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(i.e. a graph with all possible edges drawn).</a:t>
                </a:r>
              </a:p>
              <a:p>
                <a:r>
                  <a:rPr lang="en-US" dirty="0"/>
                  <a:t>Edges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consists of the amount of time needed to go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What is the best sequence  to visit all nodes,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ending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It should </a:t>
                </a:r>
                <a:r>
                  <a:rPr lang="en-GB" b="1" dirty="0"/>
                  <a:t>minimize</a:t>
                </a:r>
                <a:r>
                  <a:rPr lang="en-GB" dirty="0"/>
                  <a:t> the sum of visited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87E3D2-BDE2-422B-BE54-93303B72435F}"/>
              </a:ext>
            </a:extLst>
          </p:cNvPr>
          <p:cNvSpPr txBox="1"/>
          <p:nvPr/>
        </p:nvSpPr>
        <p:spPr>
          <a:xfrm>
            <a:off x="5638800" y="29737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05404-0523-4FF9-8E82-D3F49BE89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15" y="2034227"/>
            <a:ext cx="5836139" cy="25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1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191B-D23C-47C6-8BCF-BE5378AA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an images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8B2F-DCF2-4AF0-AF44-64016D8C25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computer vision, you might also need to compute a similarity between pictures of a same dataset.</a:t>
            </a:r>
          </a:p>
          <a:p>
            <a:r>
              <a:rPr lang="en-US" dirty="0"/>
              <a:t>This similarity measure (e.g. triplet loss) can also be interpreted as a distance measure on edges connecting images (nodes).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9F0CBB-D8EB-4E76-ADD7-DF3D6274C80D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DDA2AF-4D51-43A6-B885-63C0F5AA0DBE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7721899" y="2232564"/>
            <a:ext cx="332630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D9DB0-7A92-4E92-BC14-8DB110AF5D80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101163-B345-4401-987E-2EEA084E25C8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8C3B59-7021-415A-B451-95756C8223F4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/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Horse picture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Zebra picture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Cat picture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Tiger picture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=0.9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0.19</a:t>
                </a: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0.65</a:t>
                </a: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0.08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3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C7CF2-AF80-4508-8596-96F0BA852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0" t="17182" b="35670"/>
          <a:stretch/>
        </p:blipFill>
        <p:spPr>
          <a:xfrm>
            <a:off x="-237222" y="1677972"/>
            <a:ext cx="12389518" cy="3466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B3E70-75FA-4836-AE88-DEDA21FD6435}"/>
              </a:ext>
            </a:extLst>
          </p:cNvPr>
          <p:cNvSpPr txBox="1"/>
          <p:nvPr/>
        </p:nvSpPr>
        <p:spPr>
          <a:xfrm>
            <a:off x="1357459" y="6381946"/>
            <a:ext cx="115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https://infographics.channelnewsasia.com/covid-19/coronavirus-singapore-clusters.html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62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r>
              <a:rPr lang="en-US" dirty="0"/>
              <a:t>Nodes are all Singaporean individuals</a:t>
            </a:r>
          </a:p>
          <a:p>
            <a:r>
              <a:rPr lang="en-US" dirty="0"/>
              <a:t>Nodes names: person’s name</a:t>
            </a:r>
          </a:p>
          <a:p>
            <a:r>
              <a:rPr lang="en-US" dirty="0"/>
              <a:t>Nodes features: age, work, address, etc.</a:t>
            </a:r>
          </a:p>
          <a:p>
            <a:r>
              <a:rPr lang="en-US" dirty="0"/>
              <a:t>Node labels: (infected, not infected)</a:t>
            </a:r>
          </a:p>
          <a:p>
            <a:r>
              <a:rPr lang="en-US" dirty="0"/>
              <a:t>Edges indicate contact links between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dirty="0"/>
              <a:t>Edge features could be details related to the contact between individuals (work/leisure, cluster address, etc.)</a:t>
            </a:r>
          </a:p>
          <a:p>
            <a:r>
              <a:rPr lang="en-US" dirty="0"/>
              <a:t>Edge might be directed, to indicate the contagion direction</a:t>
            </a:r>
          </a:p>
          <a:p>
            <a:r>
              <a:rPr lang="en-US" dirty="0"/>
              <a:t>Edge labels are 1 if this contact led to an infection from one person/node to another, and 0 otherwise.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0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application for such a COVID-19 contagion graph.</a:t>
            </a:r>
          </a:p>
          <a:p>
            <a:endParaRPr lang="en-US" dirty="0"/>
          </a:p>
          <a:p>
            <a:r>
              <a:rPr lang="en-US" b="1" dirty="0"/>
              <a:t>Contact tracing: </a:t>
            </a:r>
            <a:r>
              <a:rPr lang="en-US" dirty="0"/>
              <a:t>reconstructing the contagion links in the graph as close to the reality as possible.</a:t>
            </a:r>
          </a:p>
          <a:p>
            <a:r>
              <a:rPr lang="en-US" b="1" dirty="0"/>
              <a:t>Confinement and social distancing: </a:t>
            </a:r>
            <a:r>
              <a:rPr lang="en-US" dirty="0"/>
              <a:t>limiting the number of edges between nodes, to prevent contagion.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b="1" dirty="0"/>
              <a:t>Finding patient zero: </a:t>
            </a:r>
            <a:r>
              <a:rPr lang="en-US" dirty="0"/>
              <a:t>consists of looking for the one infected node that can reach all other infected nodes through infected edges.</a:t>
            </a:r>
          </a:p>
          <a:p>
            <a:r>
              <a:rPr lang="en-US" b="1" dirty="0"/>
              <a:t>Contagion inference: </a:t>
            </a:r>
            <a:r>
              <a:rPr lang="en-US" dirty="0"/>
              <a:t>attempt to predict the next infected person based on current graph state.</a:t>
            </a:r>
          </a:p>
          <a:p>
            <a:endParaRPr lang="en-US" dirty="0"/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3251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4ADD2-9051-4BBC-B3E9-7EFFA05E98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Definition (graph theory):</a:t>
            </a:r>
          </a:p>
          <a:p>
            <a:pPr marL="0" indent="0">
              <a:buNone/>
            </a:pPr>
            <a:r>
              <a:rPr lang="en-US" dirty="0"/>
              <a:t>In mathematics,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theory</a:t>
            </a:r>
            <a:r>
              <a:rPr lang="en-US" dirty="0"/>
              <a:t> is the study of graphs objects, which are mathematical structures used to model pairwise relations between objects. </a:t>
            </a:r>
          </a:p>
          <a:p>
            <a:pPr marL="0" indent="0">
              <a:buNone/>
            </a:pPr>
            <a:r>
              <a:rPr lang="en-US" dirty="0"/>
              <a:t>Graphs are one of the principal objects of study in </a:t>
            </a:r>
            <a:r>
              <a:rPr lang="en-US" b="1" dirty="0"/>
              <a:t>discrete</a:t>
            </a:r>
            <a:r>
              <a:rPr lang="en-US" dirty="0"/>
              <a:t> </a:t>
            </a:r>
            <a:r>
              <a:rPr lang="en-US" b="1" dirty="0"/>
              <a:t>mathematics</a:t>
            </a:r>
            <a:r>
              <a:rPr lang="en-US" dirty="0"/>
              <a:t>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99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F6FF-636C-4130-A8D5-EA3E7BA2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graphs: a.k.a. Wikipedia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509951-713E-4EFA-9061-05C9395A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792" y="1778886"/>
            <a:ext cx="9130776" cy="513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owledge Graph - Wikipedia">
            <a:extLst>
              <a:ext uri="{FF2B5EF4-FFF2-40B4-BE49-F238E27FC236}">
                <a16:creationId xmlns:a16="http://schemas.microsoft.com/office/drawing/2014/main" id="{9F8585DF-965C-4974-876E-C733056E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43" y="1690688"/>
            <a:ext cx="3347397" cy="522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04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FC16-B798-475C-B0CD-57CE06BB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graphs as well?!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9729-33A9-4271-A4D5-CCD11E264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63711"/>
          </a:xfrm>
        </p:spPr>
        <p:txBody>
          <a:bodyPr>
            <a:normAutofit/>
          </a:bodyPr>
          <a:lstStyle/>
          <a:p>
            <a:r>
              <a:rPr lang="en-US" dirty="0"/>
              <a:t>Yes, neural networks can also be modeled as directed graphs…</a:t>
            </a:r>
          </a:p>
          <a:p>
            <a:pPr lvl="1"/>
            <a:r>
              <a:rPr lang="en-US" dirty="0"/>
              <a:t>Nodes = neurons</a:t>
            </a:r>
          </a:p>
          <a:p>
            <a:pPr lvl="1"/>
            <a:r>
              <a:rPr lang="en-US" dirty="0"/>
              <a:t>Nodes features = logits, input/output nodes values, etc.</a:t>
            </a:r>
          </a:p>
          <a:p>
            <a:pPr lvl="1"/>
            <a:r>
              <a:rPr lang="en-US" dirty="0"/>
              <a:t>Edges = node connections (might be erased by dropout)</a:t>
            </a:r>
          </a:p>
          <a:p>
            <a:pPr lvl="1"/>
            <a:r>
              <a:rPr lang="en-US" dirty="0"/>
              <a:t>Edges features = weights, activation functions, propagation rules, etc.</a:t>
            </a:r>
          </a:p>
          <a:p>
            <a:pPr lvl="1"/>
            <a:r>
              <a:rPr lang="en-US" dirty="0"/>
              <a:t>Forward propagation and </a:t>
            </a:r>
            <a:r>
              <a:rPr lang="en-US" dirty="0" err="1"/>
              <a:t>backpragation</a:t>
            </a:r>
            <a:r>
              <a:rPr lang="en-US" dirty="0"/>
              <a:t> mechanisms…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A3FC781-3E2C-409B-B84B-B6AEAD269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0" t="10061" r="3260" b="-2637"/>
          <a:stretch/>
        </p:blipFill>
        <p:spPr bwMode="auto">
          <a:xfrm>
            <a:off x="7153569" y="1690688"/>
            <a:ext cx="4337705" cy="53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25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4E8C-D6C5-4628-83FE-E675F0D9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problems on Graph 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D599-9512-4B89-9D9A-B0FB131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theory has many more open problems, which are currently unsolved.</a:t>
            </a:r>
          </a:p>
          <a:p>
            <a:r>
              <a:rPr lang="en-US" dirty="0"/>
              <a:t>Graph coloring</a:t>
            </a:r>
          </a:p>
          <a:p>
            <a:r>
              <a:rPr lang="en-US" dirty="0"/>
              <a:t>Radius and diameter of a graph</a:t>
            </a:r>
          </a:p>
          <a:p>
            <a:r>
              <a:rPr lang="en-GB" dirty="0"/>
              <a:t>Graph cycles detection</a:t>
            </a:r>
          </a:p>
          <a:p>
            <a:r>
              <a:rPr lang="en-GB" dirty="0"/>
              <a:t>Many other optimization problems on graphs…</a:t>
            </a:r>
          </a:p>
          <a:p>
            <a:r>
              <a:rPr lang="en-GB" dirty="0"/>
              <a:t>Stochasticity on Graphs…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E4831-03CD-4077-B7FB-280ED681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28" y="152197"/>
            <a:ext cx="3210764" cy="307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263FC-768C-4810-908D-3CA4ADAD9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19580"/>
            <a:ext cx="3315067" cy="1882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9C1B7-C72C-48B4-B998-9BB06CFC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93" y="4902925"/>
            <a:ext cx="3869592" cy="18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3539" y="1825624"/>
            <a:ext cx="62987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  <a:p>
            <a:endParaRPr lang="en-US" dirty="0"/>
          </a:p>
          <a:p>
            <a:r>
              <a:rPr lang="en-US" dirty="0"/>
              <a:t>Answers to challenges: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U. von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 Tutorial on Spectral Clustering. (refer to Chapter 3 of paper)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3528A0-B463-4619-A8C9-7A8017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881" y="4165600"/>
            <a:ext cx="2175119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 mesh-triangles with different resolution (3D Modelling for ...">
            <a:extLst>
              <a:ext uri="{FF2B5EF4-FFF2-40B4-BE49-F238E27FC236}">
                <a16:creationId xmlns:a16="http://schemas.microsoft.com/office/drawing/2014/main" id="{FD7F4ABD-B82A-4844-A88E-364870B7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33" y="4144939"/>
            <a:ext cx="2632265" cy="271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FA231DB-42C1-46EF-84C1-AF316115C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13875" r="1930" b="2059"/>
          <a:stretch/>
        </p:blipFill>
        <p:spPr bwMode="auto">
          <a:xfrm>
            <a:off x="6572315" y="80718"/>
            <a:ext cx="5585137" cy="38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0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BFA26B-147D-4468-BC85-7290F6CB2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</p:txBody>
      </p:sp>
    </p:spTree>
    <p:extLst>
      <p:ext uri="{BB962C8B-B14F-4D97-AF65-F5344CB8AC3E}">
        <p14:creationId xmlns:p14="http://schemas.microsoft.com/office/powerpoint/2010/main" val="2953087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[Bondy1976] </a:t>
            </a:r>
            <a:r>
              <a:rPr lang="en-US" dirty="0" err="1"/>
              <a:t>Bondy</a:t>
            </a:r>
            <a:r>
              <a:rPr lang="en-US" dirty="0"/>
              <a:t> et al., “Graph Theory with applications”, 1976.</a:t>
            </a:r>
          </a:p>
          <a:p>
            <a:r>
              <a:rPr lang="en-US" dirty="0"/>
              <a:t>[Bondy2008] </a:t>
            </a:r>
            <a:r>
              <a:rPr lang="en-US" dirty="0" err="1"/>
              <a:t>Bondy</a:t>
            </a:r>
            <a:r>
              <a:rPr lang="en-US" dirty="0"/>
              <a:t> and </a:t>
            </a:r>
            <a:r>
              <a:rPr lang="en-US" dirty="0" err="1"/>
              <a:t>Murty</a:t>
            </a:r>
            <a:r>
              <a:rPr lang="en-US" dirty="0"/>
              <a:t>, “Graph Theory, 2008.</a:t>
            </a:r>
          </a:p>
          <a:p>
            <a:r>
              <a:rPr lang="en-US" dirty="0"/>
              <a:t>[Medium1] A Gentle Introduction To Graph Theory, 2017.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https://medium.com/basecs</a:t>
            </a:r>
            <a:r>
              <a:rPr lang="en-US">
                <a:hlinkClick r:id="rId2"/>
              </a:rPr>
              <a:t>/a-gentle-introduction-to-graph-theory-77969829ead8</a:t>
            </a:r>
            <a:endParaRPr lang="en-US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MiniMetro</a:t>
            </a:r>
            <a:r>
              <a:rPr lang="en-US" dirty="0"/>
              <a:t>] </a:t>
            </a:r>
            <a:r>
              <a:rPr lang="en-US" dirty="0" err="1"/>
              <a:t>MiniMetro</a:t>
            </a:r>
            <a:r>
              <a:rPr lang="en-US" dirty="0"/>
              <a:t> game (Web Demo)</a:t>
            </a:r>
            <a:br>
              <a:rPr lang="en-US" dirty="0"/>
            </a:br>
            <a:r>
              <a:rPr lang="en-US" dirty="0">
                <a:hlinkClick r:id="rId3"/>
              </a:rPr>
              <a:t>https://www.coolmathgames.com/0-mini-metro-london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0ABFD6-6320-45F0-8D2A-C4960256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practice a bit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F592AB-1C83-2D36-1567-B3C0FAA18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</a:t>
            </a:r>
            <a:r>
              <a:rPr lang="en-US"/>
              <a:t>a look </a:t>
            </a:r>
            <a:r>
              <a:rPr lang="en-US" dirty="0"/>
              <a:t>at the practice exercises on the whiteboard!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21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a general and minimal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Definition (graph):</a:t>
                </a:r>
                <a:r>
                  <a:rPr lang="en-US" dirty="0"/>
                  <a:t> A </a:t>
                </a:r>
                <a:r>
                  <a:rPr lang="en-US" b="1" dirty="0"/>
                  <a:t>graph</a:t>
                </a:r>
                <a:r>
                  <a:rPr lang="en-US" dirty="0"/>
                  <a:t> is a mathematical object, defined by an ordered pair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vertices </a:t>
                </a:r>
                <a:r>
                  <a:rPr lang="en-US" dirty="0"/>
                  <a:t>(also called </a:t>
                </a:r>
                <a:r>
                  <a:rPr lang="en-US" b="1" dirty="0"/>
                  <a:t>nodes</a:t>
                </a:r>
                <a:r>
                  <a:rPr lang="en-US" dirty="0"/>
                  <a:t> or </a:t>
                </a:r>
                <a:r>
                  <a:rPr lang="en-US" b="1" dirty="0"/>
                  <a:t>points</a:t>
                </a:r>
                <a:r>
                  <a:rPr lang="en-US" dirty="0"/>
                  <a:t>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a set of </a:t>
                </a:r>
                <a:r>
                  <a:rPr lang="en-US" b="1" dirty="0">
                    <a:solidFill>
                      <a:srgbClr val="00B050"/>
                    </a:solidFill>
                  </a:rPr>
                  <a:t>edges </a:t>
                </a:r>
                <a:r>
                  <a:rPr lang="en-US" dirty="0"/>
                  <a:t>(also called </a:t>
                </a:r>
                <a:r>
                  <a:rPr lang="en-US" b="1" dirty="0"/>
                  <a:t>links</a:t>
                </a:r>
                <a:r>
                  <a:rPr lang="en-US" dirty="0"/>
                  <a:t> or </a:t>
                </a:r>
                <a:r>
                  <a:rPr lang="en-US" b="1" dirty="0"/>
                  <a:t>lines</a:t>
                </a:r>
                <a:r>
                  <a:rPr lang="en-US" dirty="0"/>
                  <a:t>), defined as a subset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|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r>
                  <a:rPr lang="en-US" b="1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000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27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definition and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(nodes):</a:t>
                </a:r>
                <a:r>
                  <a:rPr lang="en-US" dirty="0"/>
                  <a:t>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is a point in the graph.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defined, for instance,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  <a:blipFill>
                <a:blip r:embed="rId2"/>
                <a:stretch>
                  <a:fillRect l="-2118" t="-1980" r="-3765" b="-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/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label: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blipFill>
                <a:blip r:embed="rId3"/>
                <a:stretch>
                  <a:fillRect b="-3529"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/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quals 1">
            <a:extLst>
              <a:ext uri="{FF2B5EF4-FFF2-40B4-BE49-F238E27FC236}">
                <a16:creationId xmlns:a16="http://schemas.microsoft.com/office/drawing/2014/main" id="{4DC591E4-312E-4AF2-913A-E75876E99AA7}"/>
              </a:ext>
            </a:extLst>
          </p:cNvPr>
          <p:cNvSpPr/>
          <p:nvPr/>
        </p:nvSpPr>
        <p:spPr>
          <a:xfrm>
            <a:off x="9241088" y="6035179"/>
            <a:ext cx="640080" cy="3758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B3D2E-0B75-46AF-A9C2-0EA18E2282CD}"/>
              </a:ext>
            </a:extLst>
          </p:cNvPr>
          <p:cNvCxnSpPr>
            <a:cxnSpLocks/>
            <a:stCxn id="41" idx="7"/>
            <a:endCxn id="40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35EE88-4A12-468F-A16B-F096A688F2E3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E18432-C5AD-4C4C-AE21-BC115B87A94C}"/>
              </a:ext>
            </a:extLst>
          </p:cNvPr>
          <p:cNvCxnSpPr>
            <a:cxnSpLocks/>
            <a:stCxn id="39" idx="7"/>
            <a:endCxn id="38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2DAEFC-8AE6-4A42-86CE-76A7836EE3CC}"/>
              </a:ext>
            </a:extLst>
          </p:cNvPr>
          <p:cNvCxnSpPr>
            <a:cxnSpLocks/>
            <a:stCxn id="38" idx="6"/>
            <a:endCxn id="40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25E770-CCFF-41F3-9358-EB97E051E94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58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(edges):</a:t>
                </a:r>
                <a:r>
                  <a:rPr lang="en-US" dirty="0"/>
                  <a:t> An</a:t>
                </a:r>
                <a:r>
                  <a:rPr lang="en-US" b="1" dirty="0">
                    <a:solidFill>
                      <a:srgbClr val="00B050"/>
                    </a:solidFill>
                  </a:rPr>
                  <a:t> 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a connection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If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, then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connected in 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  <a:blipFill>
                <a:blip r:embed="rId2"/>
                <a:stretch>
                  <a:fillRect l="-1809" t="-2241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9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Definition (undirected graph): </a:t>
                </a: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undirected</a:t>
                </a:r>
                <a:r>
                  <a:rPr lang="en-US" dirty="0"/>
                  <a:t>, if connections go both ways.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r>
                  <a:rPr lang="en-US" dirty="0"/>
                  <a:t>Our example is an undirected graph, and the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Or, to avoid redundancy,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{(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1530" t="-1784" r="-2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67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 undirected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examples of an undirected graph is… </a:t>
                </a:r>
                <a:r>
                  <a:rPr lang="en-US" b="1" dirty="0"/>
                  <a:t>Facebook!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simply consists of a Facebook user, and its features are user data.</a:t>
                </a:r>
              </a:p>
              <a:p>
                <a:r>
                  <a:rPr lang="en-US" dirty="0"/>
                  <a:t>If two users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friends, then there exist 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connecting both users.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1809" t="-1983" r="-17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/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ésultat de recherche d'images pour &quot;facebook logo&quot;">
            <a:extLst>
              <a:ext uri="{FF2B5EF4-FFF2-40B4-BE49-F238E27FC236}">
                <a16:creationId xmlns:a16="http://schemas.microsoft.com/office/drawing/2014/main" id="{F969F740-BE57-403C-97B8-C40BB64C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294" y="230188"/>
            <a:ext cx="2484748" cy="125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385641-DADB-4E92-8625-4FE3F65CB3A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859741" y="444331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A000FB-4218-480A-A6B1-8126571620D5}"/>
              </a:ext>
            </a:extLst>
          </p:cNvPr>
          <p:cNvCxnSpPr>
            <a:cxnSpLocks/>
            <a:stCxn id="10" idx="7"/>
            <a:endCxn id="9" idx="4"/>
          </p:cNvCxnSpPr>
          <p:nvPr/>
        </p:nvCxnSpPr>
        <p:spPr>
          <a:xfrm flipV="1">
            <a:off x="10401348" y="476335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/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/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/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/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/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00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3047</Words>
  <Application>Microsoft Office PowerPoint</Application>
  <PresentationFormat>Widescreen</PresentationFormat>
  <Paragraphs>415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50.039 Theory and Practice of Deep Learning W9-S1 Graph Convolutional Networks</vt:lpstr>
      <vt:lpstr>About this week (Week 9)</vt:lpstr>
      <vt:lpstr>Outline</vt:lpstr>
      <vt:lpstr>Graph theory</vt:lpstr>
      <vt:lpstr>Graphs: a general and minimal definition</vt:lpstr>
      <vt:lpstr>Nodes definition and attributes</vt:lpstr>
      <vt:lpstr>Edges definition</vt:lpstr>
      <vt:lpstr>Undirected graph definition</vt:lpstr>
      <vt:lpstr>Examples of an undirected graph</vt:lpstr>
      <vt:lpstr>Directed graph definition</vt:lpstr>
      <vt:lpstr>Examples of a directed graph</vt:lpstr>
      <vt:lpstr>Edges set and adjacency matrix</vt:lpstr>
      <vt:lpstr>Edges set and adjacency matrix</vt:lpstr>
      <vt:lpstr>Edges set and adjacency matrix</vt:lpstr>
      <vt:lpstr>Edges set and adjacency matrix</vt:lpstr>
      <vt:lpstr>Edges set and adjacency matrix</vt:lpstr>
      <vt:lpstr>Degree of a node and degree matrix</vt:lpstr>
      <vt:lpstr>Degree of a node and degree matrix</vt:lpstr>
      <vt:lpstr>In-degree/out-degree of a node</vt:lpstr>
      <vt:lpstr>In-degree/out-degree of a node</vt:lpstr>
      <vt:lpstr>In-degree/out-degree of a node</vt:lpstr>
      <vt:lpstr>Degree of a graph</vt:lpstr>
      <vt:lpstr>Laplacian matrix (undirected graphs)</vt:lpstr>
      <vt:lpstr>Challenges (for the brave only – out of class)</vt:lpstr>
      <vt:lpstr>Challenges (for the brave only – out of class)</vt:lpstr>
      <vt:lpstr>Challenges (for the brave only – out of class)</vt:lpstr>
      <vt:lpstr>Challenges (for the brave only – out of class)</vt:lpstr>
      <vt:lpstr>Reachability in a graph</vt:lpstr>
      <vt:lpstr>Distances in a graph: hops/jumps</vt:lpstr>
      <vt:lpstr>Distances in a graph: hops/jumps</vt:lpstr>
      <vt:lpstr>Distances in a graph: hops/jumps</vt:lpstr>
      <vt:lpstr>Edge attributes</vt:lpstr>
      <vt:lpstr>Some illustrative examples</vt:lpstr>
      <vt:lpstr>Distances in a graph: using edge features</vt:lpstr>
      <vt:lpstr>Traveling salesman problem</vt:lpstr>
      <vt:lpstr>Distances in a graph: an images example</vt:lpstr>
      <vt:lpstr>COVID-19 contagion graph</vt:lpstr>
      <vt:lpstr>COVID-19 contagion graph</vt:lpstr>
      <vt:lpstr>COVID-19 contagion graph</vt:lpstr>
      <vt:lpstr>Knowledge graphs: a.k.a. Wikipedia</vt:lpstr>
      <vt:lpstr>Neural Networks are graphs as well?!</vt:lpstr>
      <vt:lpstr>More problems on Graph Theory</vt:lpstr>
      <vt:lpstr>Conclusion</vt:lpstr>
      <vt:lpstr>Conclusion</vt:lpstr>
      <vt:lpstr>Learn more about these topics</vt:lpstr>
      <vt:lpstr>Let us practice a bit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153</cp:revision>
  <dcterms:created xsi:type="dcterms:W3CDTF">2021-03-10T09:35:15Z</dcterms:created>
  <dcterms:modified xsi:type="dcterms:W3CDTF">2023-02-26T10:33:11Z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2022-10-19T06:17:29Z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6bd198fa-470d-41ca-93ef-17082abeb35c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